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9" r:id="rId2"/>
    <p:sldId id="318" r:id="rId3"/>
    <p:sldId id="315" r:id="rId4"/>
    <p:sldId id="320" r:id="rId5"/>
    <p:sldId id="331" r:id="rId6"/>
    <p:sldId id="323" r:id="rId7"/>
    <p:sldId id="325" r:id="rId8"/>
    <p:sldId id="321" r:id="rId9"/>
    <p:sldId id="332" r:id="rId10"/>
    <p:sldId id="333" r:id="rId11"/>
    <p:sldId id="338" r:id="rId12"/>
    <p:sldId id="334" r:id="rId13"/>
    <p:sldId id="336" r:id="rId14"/>
    <p:sldId id="335" r:id="rId15"/>
    <p:sldId id="337" r:id="rId16"/>
    <p:sldId id="329" r:id="rId17"/>
    <p:sldId id="330" r:id="rId1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llard, Cathy" initials="BC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43" autoAdjust="0"/>
  </p:normalViewPr>
  <p:slideViewPr>
    <p:cSldViewPr snapToGrid="0">
      <p:cViewPr varScale="1">
        <p:scale>
          <a:sx n="104" d="100"/>
          <a:sy n="104" d="100"/>
        </p:scale>
        <p:origin x="18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3929" cy="465616"/>
          </a:xfrm>
          <a:prstGeom prst="rect">
            <a:avLst/>
          </a:prstGeom>
        </p:spPr>
        <p:txBody>
          <a:bodyPr vert="horz" lIns="92113" tIns="46057" rIns="92113" bIns="460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72" y="2"/>
            <a:ext cx="3043929" cy="465616"/>
          </a:xfrm>
          <a:prstGeom prst="rect">
            <a:avLst/>
          </a:prstGeom>
        </p:spPr>
        <p:txBody>
          <a:bodyPr vert="horz" lIns="92113" tIns="46057" rIns="92113" bIns="46057" rtlCol="0"/>
          <a:lstStyle>
            <a:lvl1pPr algn="r">
              <a:defRPr sz="1200"/>
            </a:lvl1pPr>
          </a:lstStyle>
          <a:p>
            <a:fld id="{A02B1CB4-56A1-4E35-BA83-6FF5A3C01529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887"/>
            <a:ext cx="3043929" cy="465616"/>
          </a:xfrm>
          <a:prstGeom prst="rect">
            <a:avLst/>
          </a:prstGeom>
        </p:spPr>
        <p:txBody>
          <a:bodyPr vert="horz" lIns="92113" tIns="46057" rIns="92113" bIns="460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72" y="8841887"/>
            <a:ext cx="3043929" cy="465616"/>
          </a:xfrm>
          <a:prstGeom prst="rect">
            <a:avLst/>
          </a:prstGeom>
        </p:spPr>
        <p:txBody>
          <a:bodyPr vert="horz" lIns="92113" tIns="46057" rIns="92113" bIns="46057" rtlCol="0" anchor="b"/>
          <a:lstStyle>
            <a:lvl1pPr algn="r">
              <a:defRPr sz="1200"/>
            </a:lvl1pPr>
          </a:lstStyle>
          <a:p>
            <a:fld id="{CD960BB8-B201-46E1-851B-AABA700C9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48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43343" cy="465456"/>
          </a:xfrm>
          <a:prstGeom prst="rect">
            <a:avLst/>
          </a:prstGeom>
        </p:spPr>
        <p:txBody>
          <a:bodyPr vert="horz" lIns="93302" tIns="46651" rIns="93302" bIns="466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3"/>
            <a:ext cx="3043343" cy="465456"/>
          </a:xfrm>
          <a:prstGeom prst="rect">
            <a:avLst/>
          </a:prstGeom>
        </p:spPr>
        <p:txBody>
          <a:bodyPr vert="horz" lIns="93302" tIns="46651" rIns="93302" bIns="46651" rtlCol="0"/>
          <a:lstStyle>
            <a:lvl1pPr algn="r">
              <a:defRPr sz="1200"/>
            </a:lvl1pPr>
          </a:lstStyle>
          <a:p>
            <a:fld id="{FC5BB3E3-4909-4B29-9BE6-5A9D8C96A179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2" tIns="46651" rIns="93302" bIns="466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3"/>
            <a:ext cx="5618480" cy="4189095"/>
          </a:xfrm>
          <a:prstGeom prst="rect">
            <a:avLst/>
          </a:prstGeom>
        </p:spPr>
        <p:txBody>
          <a:bodyPr vert="horz" lIns="93302" tIns="46651" rIns="93302" bIns="4665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2"/>
            <a:ext cx="3043343" cy="465456"/>
          </a:xfrm>
          <a:prstGeom prst="rect">
            <a:avLst/>
          </a:prstGeom>
        </p:spPr>
        <p:txBody>
          <a:bodyPr vert="horz" lIns="93302" tIns="46651" rIns="93302" bIns="466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2"/>
            <a:ext cx="3043343" cy="465456"/>
          </a:xfrm>
          <a:prstGeom prst="rect">
            <a:avLst/>
          </a:prstGeom>
        </p:spPr>
        <p:txBody>
          <a:bodyPr vert="horz" lIns="93302" tIns="46651" rIns="93302" bIns="46651" rtlCol="0" anchor="b"/>
          <a:lstStyle>
            <a:lvl1pPr algn="r">
              <a:defRPr sz="1200"/>
            </a:lvl1pPr>
          </a:lstStyle>
          <a:p>
            <a:fld id="{E8722C8D-E855-451D-A0A7-EBD6657D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22C8D-E855-451D-A0A7-EBD6657DB3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0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Baveuse" panose="02000700000000000000" pitchFamily="2" charset="0"/>
                <a:cs typeface="Arial" panose="020B0604020202020204" pitchFamily="34" charset="0"/>
              </a:rPr>
              <a:t>Your Business is Our Job</a:t>
            </a:r>
          </a:p>
        </p:txBody>
      </p:sp>
      <p:pic>
        <p:nvPicPr>
          <p:cNvPr id="8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694" y="141976"/>
            <a:ext cx="815892" cy="72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3" y="293997"/>
            <a:ext cx="1624848" cy="47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Updated COSADC Logo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586" y="148470"/>
            <a:ext cx="1356102" cy="53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TEST-AI 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937" y="141976"/>
            <a:ext cx="1253855" cy="70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9892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594" y="278651"/>
            <a:ext cx="1255928" cy="111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433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363" y="116237"/>
            <a:ext cx="1255928" cy="111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697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402" y="2084966"/>
            <a:ext cx="5891842" cy="1143000"/>
          </a:xfrm>
        </p:spPr>
        <p:txBody>
          <a:bodyPr>
            <a:noAutofit/>
          </a:bodyPr>
          <a:lstStyle>
            <a:lvl1pPr>
              <a:defRPr sz="4800" b="1" i="1">
                <a:solidFill>
                  <a:srgbClr val="FF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604"/>
            <a:ext cx="8229600" cy="4331869"/>
          </a:xfrm>
        </p:spPr>
        <p:txBody>
          <a:bodyPr/>
          <a:lstStyle>
            <a:lvl1pPr>
              <a:defRPr sz="2800" b="1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Baveuse" panose="02000700000000000000" pitchFamily="2" charset="0"/>
                <a:cs typeface="Arial" panose="020B0604020202020204" pitchFamily="34" charset="0"/>
              </a:rPr>
              <a:t>Your Business is Our Job</a:t>
            </a:r>
          </a:p>
        </p:txBody>
      </p:sp>
      <p:pic>
        <p:nvPicPr>
          <p:cNvPr id="6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447" y="158802"/>
            <a:ext cx="823700" cy="728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2" y="293997"/>
            <a:ext cx="1573675" cy="458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Updated COSADC Logo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093" y="158802"/>
            <a:ext cx="1490423" cy="59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JTEST-AI 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760" y="125705"/>
            <a:ext cx="1165107" cy="65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06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Baveuse" panose="02000700000000000000" pitchFamily="2" charset="0"/>
                <a:cs typeface="Arial" panose="020B0604020202020204" pitchFamily="34" charset="0"/>
              </a:rPr>
              <a:t>Your Business is Our Job</a:t>
            </a:r>
          </a:p>
        </p:txBody>
      </p:sp>
      <p:pic>
        <p:nvPicPr>
          <p:cNvPr id="9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25" y="141976"/>
            <a:ext cx="1024912" cy="906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2" y="293994"/>
            <a:ext cx="2069357" cy="6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689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25" y="253868"/>
            <a:ext cx="1024912" cy="906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2" y="405888"/>
            <a:ext cx="2069357" cy="6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889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25" y="141976"/>
            <a:ext cx="1024912" cy="906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2" y="293996"/>
            <a:ext cx="2069357" cy="6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89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2154" y="877125"/>
            <a:ext cx="3020317" cy="4062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25" y="141976"/>
            <a:ext cx="1024912" cy="906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2" y="293996"/>
            <a:ext cx="2069357" cy="6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46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25" y="141976"/>
            <a:ext cx="1024912" cy="906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72" y="293996"/>
            <a:ext cx="2069357" cy="6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452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584" y="131417"/>
            <a:ext cx="1255928" cy="111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223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3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053" y="84921"/>
            <a:ext cx="1255928" cy="111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09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6585" y="835892"/>
            <a:ext cx="3020317" cy="406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71282-70E6-4646-8B7C-BB8447A11594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6FC13-FBE5-42F7-9B74-9D4AB10724D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980" y="35673"/>
            <a:ext cx="1244420" cy="125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1" descr="image00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203" y="274904"/>
            <a:ext cx="2464827" cy="772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231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etonline.org/crosswalk/MOC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readycommunities.org/TX/45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Military Workforce Employment Program (MWEP) May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Provided as part of the San Angelo Workforce Development Committee Initiative</a:t>
            </a:r>
          </a:p>
        </p:txBody>
      </p:sp>
    </p:spTree>
    <p:extLst>
      <p:ext uri="{BB962C8B-B14F-4D97-AF65-F5344CB8AC3E}">
        <p14:creationId xmlns:p14="http://schemas.microsoft.com/office/powerpoint/2010/main" val="1651095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65DFA-5BC8-481E-A2DC-98C89C32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662" y="1330363"/>
            <a:ext cx="5891842" cy="1143000"/>
          </a:xfrm>
        </p:spPr>
        <p:txBody>
          <a:bodyPr/>
          <a:lstStyle/>
          <a:p>
            <a:r>
              <a:rPr lang="en-US" dirty="0"/>
              <a:t>Employer Company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240E2-8EF3-4524-A7A8-E226B6F20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3442" y="3151572"/>
            <a:ext cx="3077863" cy="2090691"/>
          </a:xfrm>
        </p:spPr>
        <p:txBody>
          <a:bodyPr/>
          <a:lstStyle/>
          <a:p>
            <a:r>
              <a:rPr lang="en-US" dirty="0"/>
              <a:t>SITEL</a:t>
            </a:r>
          </a:p>
          <a:p>
            <a:r>
              <a:rPr lang="en-US" dirty="0"/>
              <a:t>Time Clock Plus</a:t>
            </a:r>
          </a:p>
          <a:p>
            <a:r>
              <a:rPr lang="en-US" dirty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546333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0D44-0B79-4F3D-A71E-5178B5A4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423" y="2484461"/>
            <a:ext cx="5891842" cy="1143000"/>
          </a:xfrm>
        </p:spPr>
        <p:txBody>
          <a:bodyPr/>
          <a:lstStyle/>
          <a:p>
            <a:r>
              <a:rPr lang="en-US" dirty="0"/>
              <a:t>Employer Breakout Session</a:t>
            </a:r>
          </a:p>
        </p:txBody>
      </p:sp>
    </p:spTree>
    <p:extLst>
      <p:ext uri="{BB962C8B-B14F-4D97-AF65-F5344CB8AC3E}">
        <p14:creationId xmlns:p14="http://schemas.microsoft.com/office/powerpoint/2010/main" val="1517056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65DFA-5BC8-481E-A2DC-98C89C32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662" y="1330363"/>
            <a:ext cx="5891842" cy="1143000"/>
          </a:xfrm>
        </p:spPr>
        <p:txBody>
          <a:bodyPr/>
          <a:lstStyle/>
          <a:p>
            <a:r>
              <a:rPr lang="en-US" dirty="0"/>
              <a:t>Employer Company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240E2-8EF3-4524-A7A8-E226B6F20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3442" y="3151572"/>
            <a:ext cx="3077863" cy="2090691"/>
          </a:xfrm>
        </p:spPr>
        <p:txBody>
          <a:bodyPr/>
          <a:lstStyle/>
          <a:p>
            <a:r>
              <a:rPr lang="en-US" dirty="0"/>
              <a:t>SITEL</a:t>
            </a:r>
          </a:p>
          <a:p>
            <a:r>
              <a:rPr lang="en-US" dirty="0"/>
              <a:t>Time Clock Plus</a:t>
            </a:r>
          </a:p>
          <a:p>
            <a:r>
              <a:rPr lang="en-US" dirty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007013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0D44-0B79-4F3D-A71E-5178B5A4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423" y="2484461"/>
            <a:ext cx="5891842" cy="1143000"/>
          </a:xfrm>
        </p:spPr>
        <p:txBody>
          <a:bodyPr/>
          <a:lstStyle/>
          <a:p>
            <a:r>
              <a:rPr lang="en-US" dirty="0"/>
              <a:t>Employer Breakout Session</a:t>
            </a:r>
          </a:p>
        </p:txBody>
      </p:sp>
    </p:spTree>
    <p:extLst>
      <p:ext uri="{BB962C8B-B14F-4D97-AF65-F5344CB8AC3E}">
        <p14:creationId xmlns:p14="http://schemas.microsoft.com/office/powerpoint/2010/main" val="194475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65DFA-5BC8-481E-A2DC-98C89C32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71" y="1143932"/>
            <a:ext cx="8922058" cy="1143000"/>
          </a:xfrm>
        </p:spPr>
        <p:txBody>
          <a:bodyPr/>
          <a:lstStyle/>
          <a:p>
            <a:r>
              <a:rPr lang="en-US" dirty="0"/>
              <a:t>Day 2 Employer Company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240E2-8EF3-4524-A7A8-E226B6F20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2016" y="2787587"/>
            <a:ext cx="3077863" cy="2090691"/>
          </a:xfrm>
        </p:spPr>
        <p:txBody>
          <a:bodyPr/>
          <a:lstStyle/>
          <a:p>
            <a:r>
              <a:rPr lang="en-US" dirty="0"/>
              <a:t>SITEL</a:t>
            </a:r>
          </a:p>
          <a:p>
            <a:r>
              <a:rPr lang="en-US" dirty="0"/>
              <a:t>Time Clock Plus</a:t>
            </a:r>
          </a:p>
          <a:p>
            <a:r>
              <a:rPr lang="en-US" dirty="0"/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434197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0D44-0B79-4F3D-A71E-5178B5A4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423" y="2484461"/>
            <a:ext cx="5891842" cy="1143000"/>
          </a:xfrm>
        </p:spPr>
        <p:txBody>
          <a:bodyPr/>
          <a:lstStyle/>
          <a:p>
            <a:r>
              <a:rPr lang="en-US" dirty="0"/>
              <a:t>Employer Breakout Session</a:t>
            </a:r>
          </a:p>
        </p:txBody>
      </p:sp>
    </p:spTree>
    <p:extLst>
      <p:ext uri="{BB962C8B-B14F-4D97-AF65-F5344CB8AC3E}">
        <p14:creationId xmlns:p14="http://schemas.microsoft.com/office/powerpoint/2010/main" val="3067332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6770" y="796493"/>
            <a:ext cx="5891842" cy="1143000"/>
          </a:xfrm>
        </p:spPr>
        <p:txBody>
          <a:bodyPr/>
          <a:lstStyle/>
          <a:p>
            <a:r>
              <a:rPr lang="en-US" dirty="0"/>
              <a:t>Wrap-Up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891" y="1939493"/>
            <a:ext cx="8229600" cy="4331869"/>
          </a:xfrm>
        </p:spPr>
        <p:txBody>
          <a:bodyPr/>
          <a:lstStyle/>
          <a:p>
            <a:r>
              <a:rPr lang="en-US" dirty="0"/>
              <a:t>Additional participant resumes?</a:t>
            </a:r>
          </a:p>
          <a:p>
            <a:r>
              <a:rPr lang="en-US" dirty="0"/>
              <a:t>Second day activities are extremely fluid and could take place at some other date in the future, if desired by both the employer and the participant.</a:t>
            </a:r>
          </a:p>
          <a:p>
            <a:r>
              <a:rPr lang="en-US" dirty="0"/>
              <a:t>Participants taking place in employer site tours or interviews tomorrow?</a:t>
            </a:r>
          </a:p>
          <a:p>
            <a:r>
              <a:rPr lang="en-US" dirty="0"/>
              <a:t>NCRC Overview and Scores and Course Feedback – when should this be done given the above?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033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712" y="921184"/>
            <a:ext cx="6914786" cy="1143000"/>
          </a:xfrm>
        </p:spPr>
        <p:txBody>
          <a:bodyPr/>
          <a:lstStyle/>
          <a:p>
            <a:r>
              <a:rPr lang="en-US" dirty="0"/>
              <a:t>Additional Activities Available for Tomorrow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076" y="2212110"/>
            <a:ext cx="8229600" cy="433186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Going into Business for yourself / Business Resource Center (BRC) Conference Room (9AM )</a:t>
            </a:r>
          </a:p>
          <a:p>
            <a:r>
              <a:rPr lang="en-US" dirty="0"/>
              <a:t>Workforce Solutions Site Tour (not related to internship opportunity)</a:t>
            </a:r>
          </a:p>
          <a:p>
            <a:r>
              <a:rPr lang="en-US" dirty="0"/>
              <a:t>Additional labor market information reports , economic indicators, MOS crosswalk (</a:t>
            </a:r>
            <a:r>
              <a:rPr lang="en-US" dirty="0">
                <a:hlinkClick r:id="rId2"/>
              </a:rPr>
              <a:t>https://www.onetonline.org/crosswalk/MOC/</a:t>
            </a:r>
            <a:r>
              <a:rPr lang="en-US" dirty="0"/>
              <a:t>)</a:t>
            </a:r>
          </a:p>
          <a:p>
            <a:r>
              <a:rPr lang="en-US" dirty="0"/>
              <a:t>Thoughts/Lessons learned from other military veterans who have transitioned</a:t>
            </a:r>
          </a:p>
          <a:p>
            <a:r>
              <a:rPr lang="en-US" dirty="0"/>
              <a:t>Educational Opportunities within the Community (e.g. Texas Talent Connection grant)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3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12569" y="672411"/>
            <a:ext cx="7848600" cy="1981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i="1" dirty="0">
                <a:solidFill>
                  <a:srgbClr val="C00000"/>
                </a:solidFill>
              </a:rPr>
              <a:t>Workforce Development Committee Initiative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370307" y="2546270"/>
            <a:ext cx="7622772" cy="302863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Committee Members include representation from:</a:t>
            </a:r>
          </a:p>
          <a:p>
            <a:pPr algn="l"/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GAFB (Airman Family Readiness Group, </a:t>
            </a:r>
          </a:p>
          <a:p>
            <a:r>
              <a:rPr lang="en-US" dirty="0"/>
              <a:t>DoD </a:t>
            </a:r>
            <a:r>
              <a:rPr lang="en-US" dirty="0" err="1"/>
              <a:t>Skillbridge</a:t>
            </a:r>
            <a:r>
              <a:rPr lang="en-US" dirty="0"/>
              <a:t> Program and Public Affairs),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the Chamber of Commerce,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the City of San Angelo Development Corporation,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the Concho Valley Workforce Development Board,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Workforce Solutions but most importantly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Private sector employers from SARMA such as Ethicon, Time Clock Plus </a:t>
            </a:r>
          </a:p>
          <a:p>
            <a:pPr algn="l"/>
            <a:r>
              <a:rPr lang="en-US" dirty="0"/>
              <a:t>         and SITEL</a:t>
            </a:r>
          </a:p>
          <a:p>
            <a:endParaRPr lang="en-US" dirty="0"/>
          </a:p>
        </p:txBody>
      </p:sp>
      <p:pic>
        <p:nvPicPr>
          <p:cNvPr id="1059" name="Picture 35" descr="\\CVWDB-WFS-SRV1\RedirectedFolders\wgraves\My Documents\My Pictures\eth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97" y="5810896"/>
            <a:ext cx="1429411" cy="89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\\CVWDB-WFS-SRV1\RedirectedFolders\wgraves\My Documents\My Pictures\sarm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101" y="5780278"/>
            <a:ext cx="1274993" cy="95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37" descr="\\CVWDB-WFS-SRV1\RedirectedFolders\wgraves\My Documents\My Pictures\Time_cloc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492" y="5966450"/>
            <a:ext cx="1718122" cy="719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84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627" y="1078173"/>
            <a:ext cx="5891842" cy="1143000"/>
          </a:xfrm>
        </p:spPr>
        <p:txBody>
          <a:bodyPr/>
          <a:lstStyle/>
          <a:p>
            <a:r>
              <a:rPr lang="en-US" dirty="0"/>
              <a:t>Program Goals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033" y="1858976"/>
            <a:ext cx="8229600" cy="4337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Two main goals exist for this programs:</a:t>
            </a:r>
          </a:p>
          <a:p>
            <a:pPr marL="914400" lvl="1" indent="-457200">
              <a:buAutoNum type="arabicParenR"/>
            </a:pPr>
            <a:r>
              <a:rPr lang="en-US" dirty="0"/>
              <a:t>Assist Military dependents (spouses and or dependents) obtain jobs and pursue careers within the San Angelo community; and</a:t>
            </a:r>
          </a:p>
          <a:p>
            <a:pPr marL="914400" lvl="1" indent="-457200">
              <a:buAutoNum type="arabicParenR"/>
            </a:pPr>
            <a:r>
              <a:rPr lang="en-US" dirty="0"/>
              <a:t>Provide internships for transitioning military members under the DoD Skill Bridge Program.</a:t>
            </a:r>
          </a:p>
          <a:p>
            <a:pPr marL="914400" lvl="1" indent="-457200">
              <a:buAutoNum type="arabicParenR"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Note:  Training can be provided before and or in conjunction with obtaining employment or participating in an internship.</a:t>
            </a:r>
          </a:p>
          <a:p>
            <a:pPr marL="5715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8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086" y="665569"/>
            <a:ext cx="5891842" cy="1143000"/>
          </a:xfrm>
        </p:spPr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222" y="1927208"/>
            <a:ext cx="8665556" cy="433186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u="sng" dirty="0"/>
              <a:t>Course Facilitators	</a:t>
            </a:r>
            <a:r>
              <a:rPr lang="en-US" dirty="0"/>
              <a:t>			</a:t>
            </a:r>
            <a:r>
              <a:rPr lang="en-US" u="sng" dirty="0"/>
              <a:t>Participants</a:t>
            </a:r>
          </a:p>
          <a:p>
            <a:pPr lvl="1"/>
            <a:r>
              <a:rPr lang="en-US" dirty="0"/>
              <a:t>Randy LeCompte WDB		-</a:t>
            </a:r>
          </a:p>
          <a:p>
            <a:pPr lvl="1"/>
            <a:r>
              <a:rPr lang="en-US" dirty="0"/>
              <a:t>Heather O’Brien WFS</a:t>
            </a:r>
          </a:p>
          <a:p>
            <a:pPr lvl="1"/>
            <a:r>
              <a:rPr lang="en-US" dirty="0"/>
              <a:t>Ann Barnard WFS</a:t>
            </a:r>
          </a:p>
          <a:p>
            <a:pPr lvl="1"/>
            <a:r>
              <a:rPr lang="en-US" dirty="0"/>
              <a:t>Allison Garner GAFB</a:t>
            </a:r>
          </a:p>
          <a:p>
            <a:pPr lvl="1"/>
            <a:r>
              <a:rPr lang="en-US" dirty="0"/>
              <a:t>Jane </a:t>
            </a:r>
            <a:r>
              <a:rPr lang="en-US" dirty="0" err="1"/>
              <a:t>Mickenheim</a:t>
            </a:r>
            <a:r>
              <a:rPr lang="en-US" dirty="0"/>
              <a:t> GAFB</a:t>
            </a:r>
          </a:p>
          <a:p>
            <a:pPr lvl="1"/>
            <a:r>
              <a:rPr lang="en-US" dirty="0"/>
              <a:t>Brandon O’Neill GAFB</a:t>
            </a:r>
          </a:p>
          <a:p>
            <a:pPr lvl="1"/>
            <a:r>
              <a:rPr lang="en-US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564632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600DF-6A9A-4209-8730-E90B3795E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159" y="957502"/>
            <a:ext cx="5891842" cy="1143000"/>
          </a:xfrm>
        </p:spPr>
        <p:txBody>
          <a:bodyPr/>
          <a:lstStyle/>
          <a:p>
            <a:r>
              <a:rPr lang="en-US" dirty="0"/>
              <a:t>Agenda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E5486-F9C3-4A3D-821A-478E47DF6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24" y="2037865"/>
            <a:ext cx="8229600" cy="4331869"/>
          </a:xfrm>
        </p:spPr>
        <p:txBody>
          <a:bodyPr/>
          <a:lstStyle/>
          <a:p>
            <a:r>
              <a:rPr lang="en-US" dirty="0"/>
              <a:t>Review of participant career objectives</a:t>
            </a:r>
          </a:p>
          <a:p>
            <a:r>
              <a:rPr lang="en-US" dirty="0"/>
              <a:t>Discussion of Optional Sessions</a:t>
            </a:r>
          </a:p>
          <a:p>
            <a:pPr lvl="1"/>
            <a:r>
              <a:rPr lang="en-US" dirty="0"/>
              <a:t>Employer Interviews and company tours</a:t>
            </a:r>
          </a:p>
          <a:p>
            <a:pPr lvl="1"/>
            <a:r>
              <a:rPr lang="en-US" dirty="0"/>
              <a:t>Workforce Solutions Site Tour</a:t>
            </a:r>
          </a:p>
          <a:p>
            <a:pPr lvl="1"/>
            <a:r>
              <a:rPr lang="en-US" dirty="0"/>
              <a:t>Small Business Development Center presentation</a:t>
            </a:r>
          </a:p>
          <a:p>
            <a:pPr lvl="1"/>
            <a:r>
              <a:rPr lang="en-US" dirty="0"/>
              <a:t>Lessons Learned from Transitioned Veterans</a:t>
            </a:r>
          </a:p>
          <a:p>
            <a:pPr lvl="1"/>
            <a:r>
              <a:rPr lang="en-US" dirty="0"/>
              <a:t>ACT Work Keys Testing</a:t>
            </a:r>
          </a:p>
        </p:txBody>
      </p:sp>
    </p:spTree>
    <p:extLst>
      <p:ext uri="{BB962C8B-B14F-4D97-AF65-F5344CB8AC3E}">
        <p14:creationId xmlns:p14="http://schemas.microsoft.com/office/powerpoint/2010/main" val="651973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88" y="929496"/>
            <a:ext cx="8769928" cy="1143000"/>
          </a:xfrm>
        </p:spPr>
        <p:txBody>
          <a:bodyPr/>
          <a:lstStyle/>
          <a:p>
            <a:r>
              <a:rPr lang="en-US" dirty="0"/>
              <a:t>ACT Work Keys Test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" y="2072496"/>
            <a:ext cx="8229600" cy="4331869"/>
          </a:xfrm>
        </p:spPr>
        <p:txBody>
          <a:bodyPr>
            <a:normAutofit/>
          </a:bodyPr>
          <a:lstStyle/>
          <a:p>
            <a:r>
              <a:rPr lang="en-US" dirty="0"/>
              <a:t>Three tests, each 50 minutes in duration, will be administered for total test time of about 3 hours;</a:t>
            </a:r>
          </a:p>
          <a:p>
            <a:r>
              <a:rPr lang="en-US" dirty="0"/>
              <a:t>For those passing the test, a National Career Readiness Certificate (NCRC) will be provided that can be added to your resume;</a:t>
            </a:r>
          </a:p>
          <a:p>
            <a:r>
              <a:rPr lang="en-US" dirty="0"/>
              <a:t>Within Tom Green County, currently 142 employers either recognize or recommend the ACT Work Keys test.  See link below: </a:t>
            </a:r>
            <a:r>
              <a:rPr lang="en-US" dirty="0">
                <a:hlinkClick r:id="rId2"/>
              </a:rPr>
              <a:t>https://www.workreadycommunities.org/TX/451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9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897" y="688428"/>
            <a:ext cx="5891842" cy="1143000"/>
          </a:xfrm>
        </p:spPr>
        <p:txBody>
          <a:bodyPr/>
          <a:lstStyle/>
          <a:p>
            <a:r>
              <a:rPr lang="en-US" dirty="0"/>
              <a:t>The NCRC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27" y="1737360"/>
            <a:ext cx="7703595" cy="4760278"/>
          </a:xfrm>
        </p:spPr>
      </p:pic>
    </p:spTree>
    <p:extLst>
      <p:ext uri="{BB962C8B-B14F-4D97-AF65-F5344CB8AC3E}">
        <p14:creationId xmlns:p14="http://schemas.microsoft.com/office/powerpoint/2010/main" val="277378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506" y="738303"/>
            <a:ext cx="8778240" cy="1143000"/>
          </a:xfrm>
        </p:spPr>
        <p:txBody>
          <a:bodyPr/>
          <a:lstStyle/>
          <a:p>
            <a:r>
              <a:rPr lang="en-US" dirty="0"/>
              <a:t>Importance of a Resume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394" y="1871662"/>
            <a:ext cx="8229600" cy="4545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purpose of a resume is to provide a summary of your skills, abilities and accomplishments. It is a quick advertisement of who you are. It is a "snapshot" of you with the intent of capturing and emphasizing interests and secure you an interview. It is not an autobiography.</a:t>
            </a:r>
          </a:p>
          <a:p>
            <a:r>
              <a:rPr lang="en-US" dirty="0"/>
              <a:t>First impressions count, and the first impression that a potential employer will have of you, is going to depend on how you present your resume.</a:t>
            </a:r>
          </a:p>
          <a:p>
            <a:r>
              <a:rPr lang="en-US" dirty="0"/>
              <a:t>The cover letter allows you to target the job and the employer in a very specific way, leaving the resume to market your skills, qualities and experience as a part of the bigger picture. ... You will also need to include the unique skills and the qualities you bring to that job and the company.</a:t>
            </a:r>
          </a:p>
        </p:txBody>
      </p:sp>
    </p:spTree>
    <p:extLst>
      <p:ext uri="{BB962C8B-B14F-4D97-AF65-F5344CB8AC3E}">
        <p14:creationId xmlns:p14="http://schemas.microsoft.com/office/powerpoint/2010/main" val="518492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9CF7-730A-4F90-B10C-69890FF5D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403" y="1090667"/>
            <a:ext cx="5891842" cy="1143000"/>
          </a:xfrm>
        </p:spPr>
        <p:txBody>
          <a:bodyPr/>
          <a:lstStyle/>
          <a:p>
            <a:r>
              <a:rPr lang="en-US" dirty="0"/>
              <a:t>Resume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ADE13-DB1A-4FA7-8D83-34F9A92C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546" y="3151581"/>
            <a:ext cx="3481556" cy="123399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Ann Barnard WFS</a:t>
            </a:r>
          </a:p>
        </p:txBody>
      </p:sp>
    </p:spTree>
    <p:extLst>
      <p:ext uri="{BB962C8B-B14F-4D97-AF65-F5344CB8AC3E}">
        <p14:creationId xmlns:p14="http://schemas.microsoft.com/office/powerpoint/2010/main" val="13488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4146</TotalTime>
  <Words>604</Words>
  <Application>Microsoft Office PowerPoint</Application>
  <PresentationFormat>On-screen Show (4:3)</PresentationFormat>
  <Paragraphs>74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Baveuse</vt:lpstr>
      <vt:lpstr>Calibri</vt:lpstr>
      <vt:lpstr>Office Theme</vt:lpstr>
      <vt:lpstr>Military Workforce Employment Program (MWEP) May 2019</vt:lpstr>
      <vt:lpstr>PowerPoint Presentation</vt:lpstr>
      <vt:lpstr>Program Goals </vt:lpstr>
      <vt:lpstr>Introductions</vt:lpstr>
      <vt:lpstr>Agenda Discussion</vt:lpstr>
      <vt:lpstr>ACT Work Keys Test Preparation</vt:lpstr>
      <vt:lpstr>The NCRC</vt:lpstr>
      <vt:lpstr>Importance of a Resume</vt:lpstr>
      <vt:lpstr>Resume Training</vt:lpstr>
      <vt:lpstr>Employer Company Presentations</vt:lpstr>
      <vt:lpstr>Employer Breakout Session</vt:lpstr>
      <vt:lpstr>Employer Company Presentations</vt:lpstr>
      <vt:lpstr>Employer Breakout Session</vt:lpstr>
      <vt:lpstr>Day 2 Employer Company Presentations</vt:lpstr>
      <vt:lpstr>Employer Breakout Session</vt:lpstr>
      <vt:lpstr>Wrap-Up Discussion</vt:lpstr>
      <vt:lpstr>Additional Activities Available for Tomorrow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Ballard</dc:creator>
  <cp:lastModifiedBy>Stefan Vitez</cp:lastModifiedBy>
  <cp:revision>281</cp:revision>
  <cp:lastPrinted>2018-08-30T12:56:44Z</cp:lastPrinted>
  <dcterms:created xsi:type="dcterms:W3CDTF">2014-09-23T15:52:37Z</dcterms:created>
  <dcterms:modified xsi:type="dcterms:W3CDTF">2019-07-18T22:36:34Z</dcterms:modified>
</cp:coreProperties>
</file>